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ra5N9a97FRMNFG/GkyDdtQppw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customschemas.google.com/relationships/presentationmetadata" Target="meta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318cd19839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318cd19839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318cd19839_2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18cd19839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18cd19839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318cd19839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18cd19839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318cd19839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318cd19839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18cd19839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318cd19839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318cd19839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18cd199b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18cd199b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318cd199b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18cd199b5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318cd199b5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318cd199b5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18cd199b5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18cd199b5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318cd199b5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18cd1983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18cd1983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318cd1983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18cd1983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18cd1983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318cd19839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18cd19839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318cd19839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318cd19839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18cd19839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18cd19839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318cd19839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18cd19839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18cd19839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318cd19839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167493" y="1122363"/>
            <a:ext cx="7096933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167493" y="3602038"/>
            <a:ext cx="9500507" cy="80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0"/>
          <p:cNvSpPr/>
          <p:nvPr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rgbClr val="004B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"/>
          <p:cNvSpPr/>
          <p:nvPr/>
        </p:nvSpPr>
        <p:spPr>
          <a:xfrm>
            <a:off x="1" y="4571999"/>
            <a:ext cx="1118508" cy="1118508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0"/>
          <p:cNvSpPr/>
          <p:nvPr/>
        </p:nvSpPr>
        <p:spPr>
          <a:xfrm>
            <a:off x="1" y="5739492"/>
            <a:ext cx="1118508" cy="1118508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10"/>
          <p:cNvGrpSpPr/>
          <p:nvPr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23" name="Google Shape;23;p10"/>
            <p:cNvSpPr/>
            <p:nvPr/>
          </p:nvSpPr>
          <p:spPr>
            <a:xfrm rot="-5400000">
              <a:off x="10667433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 flipH="1" rot="5400000">
              <a:off x="9499940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10"/>
          <p:cNvSpPr/>
          <p:nvPr/>
        </p:nvSpPr>
        <p:spPr>
          <a:xfrm>
            <a:off x="0" y="-1"/>
            <a:ext cx="1167493" cy="1167493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11024507" y="4580708"/>
            <a:ext cx="1167493" cy="2277292"/>
          </a:xfrm>
          <a:custGeom>
            <a:rect b="b" l="l" r="r" t="t"/>
            <a:pathLst>
              <a:path extrusionOk="0" h="2272167" w="1167493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750430" y="381000"/>
            <a:ext cx="84016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/>
          <p:nvPr>
            <p:ph idx="2" type="pic"/>
          </p:nvPr>
        </p:nvSpPr>
        <p:spPr>
          <a:xfrm>
            <a:off x="750429" y="2227758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2123351" y="2426400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3" type="body"/>
          </p:nvPr>
        </p:nvSpPr>
        <p:spPr>
          <a:xfrm>
            <a:off x="2123350" y="2811646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/>
          <p:nvPr>
            <p:ph idx="4" type="pic"/>
          </p:nvPr>
        </p:nvSpPr>
        <p:spPr>
          <a:xfrm>
            <a:off x="5495813" y="2227758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9"/>
          <p:cNvSpPr txBox="1"/>
          <p:nvPr>
            <p:ph idx="5" type="body"/>
          </p:nvPr>
        </p:nvSpPr>
        <p:spPr>
          <a:xfrm>
            <a:off x="6870817" y="242256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6" type="body"/>
          </p:nvPr>
        </p:nvSpPr>
        <p:spPr>
          <a:xfrm>
            <a:off x="6870816" y="280781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9"/>
          <p:cNvSpPr/>
          <p:nvPr>
            <p:ph idx="7" type="pic"/>
          </p:nvPr>
        </p:nvSpPr>
        <p:spPr>
          <a:xfrm>
            <a:off x="750429" y="4254273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 txBox="1"/>
          <p:nvPr>
            <p:ph idx="8" type="body"/>
          </p:nvPr>
        </p:nvSpPr>
        <p:spPr>
          <a:xfrm>
            <a:off x="2123351" y="4498793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9" type="body"/>
          </p:nvPr>
        </p:nvSpPr>
        <p:spPr>
          <a:xfrm>
            <a:off x="2123350" y="4884039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9"/>
          <p:cNvSpPr/>
          <p:nvPr>
            <p:ph idx="13" type="pic"/>
          </p:nvPr>
        </p:nvSpPr>
        <p:spPr>
          <a:xfrm>
            <a:off x="5495813" y="4254273"/>
            <a:ext cx="1200374" cy="120124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9"/>
          <p:cNvSpPr txBox="1"/>
          <p:nvPr>
            <p:ph idx="14" type="body"/>
          </p:nvPr>
        </p:nvSpPr>
        <p:spPr>
          <a:xfrm>
            <a:off x="6870817" y="4498793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5" type="body"/>
          </p:nvPr>
        </p:nvSpPr>
        <p:spPr>
          <a:xfrm>
            <a:off x="6870816" y="4884039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0" type="dt"/>
          </p:nvPr>
        </p:nvSpPr>
        <p:spPr>
          <a:xfrm>
            <a:off x="381000" y="6356350"/>
            <a:ext cx="15698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1" type="ftr"/>
          </p:nvPr>
        </p:nvSpPr>
        <p:spPr>
          <a:xfrm>
            <a:off x="287110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332334" y="6356350"/>
            <a:ext cx="11674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9"/>
          <p:cNvSpPr/>
          <p:nvPr/>
        </p:nvSpPr>
        <p:spPr>
          <a:xfrm flipH="1" rot="5400000">
            <a:off x="9499940" y="355410"/>
            <a:ext cx="1881641" cy="1167493"/>
          </a:xfrm>
          <a:custGeom>
            <a:rect b="b" l="l" r="r" t="t"/>
            <a:pathLst>
              <a:path extrusionOk="0" h="1167493" w="1881641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 flipH="1">
            <a:off x="10866436" y="1879977"/>
            <a:ext cx="1325563" cy="1325563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11024507" y="-1664"/>
            <a:ext cx="1167494" cy="1881641"/>
          </a:xfrm>
          <a:custGeom>
            <a:rect b="b" l="l" r="r" t="t"/>
            <a:pathLst>
              <a:path extrusionOk="0" h="1881641" w="1167494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/>
          <p:nvPr/>
        </p:nvSpPr>
        <p:spPr>
          <a:xfrm flipH="1" rot="-5400000">
            <a:off x="10667432" y="5333432"/>
            <a:ext cx="1881641" cy="1167493"/>
          </a:xfrm>
          <a:custGeom>
            <a:rect b="b" l="l" r="r" t="t"/>
            <a:pathLst>
              <a:path extrusionOk="0" h="1167493" w="1881641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/>
          <p:nvPr/>
        </p:nvSpPr>
        <p:spPr>
          <a:xfrm flipH="1" rot="10800000">
            <a:off x="9857012" y="3651505"/>
            <a:ext cx="1325563" cy="1325563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/>
          <p:nvPr/>
        </p:nvSpPr>
        <p:spPr>
          <a:xfrm rot="10800000">
            <a:off x="9857013" y="4976359"/>
            <a:ext cx="1167494" cy="1881641"/>
          </a:xfrm>
          <a:custGeom>
            <a:rect b="b" l="l" r="r" t="t"/>
            <a:pathLst>
              <a:path extrusionOk="0" h="1881641" w="1167494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le team">
  <p:cSld name="Whole team">
    <p:bg>
      <p:bgPr>
        <a:solidFill>
          <a:schemeClr val="accen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50430" y="381000"/>
            <a:ext cx="1067814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/>
          <p:nvPr>
            <p:ph idx="2" type="pic"/>
          </p:nvPr>
        </p:nvSpPr>
        <p:spPr>
          <a:xfrm>
            <a:off x="750429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50430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3" type="body"/>
          </p:nvPr>
        </p:nvSpPr>
        <p:spPr>
          <a:xfrm>
            <a:off x="750429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0"/>
          <p:cNvSpPr/>
          <p:nvPr>
            <p:ph idx="4" type="pic"/>
          </p:nvPr>
        </p:nvSpPr>
        <p:spPr>
          <a:xfrm>
            <a:off x="3549397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0"/>
          <p:cNvSpPr txBox="1"/>
          <p:nvPr>
            <p:ph idx="5" type="body"/>
          </p:nvPr>
        </p:nvSpPr>
        <p:spPr>
          <a:xfrm>
            <a:off x="3549398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6" type="body"/>
          </p:nvPr>
        </p:nvSpPr>
        <p:spPr>
          <a:xfrm>
            <a:off x="3549397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0"/>
          <p:cNvSpPr/>
          <p:nvPr>
            <p:ph idx="7" type="pic"/>
          </p:nvPr>
        </p:nvSpPr>
        <p:spPr>
          <a:xfrm>
            <a:off x="6348367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0"/>
          <p:cNvSpPr txBox="1"/>
          <p:nvPr>
            <p:ph idx="8" type="body"/>
          </p:nvPr>
        </p:nvSpPr>
        <p:spPr>
          <a:xfrm>
            <a:off x="6348368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9" type="body"/>
          </p:nvPr>
        </p:nvSpPr>
        <p:spPr>
          <a:xfrm>
            <a:off x="6348367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0"/>
          <p:cNvSpPr/>
          <p:nvPr>
            <p:ph idx="13" type="pic"/>
          </p:nvPr>
        </p:nvSpPr>
        <p:spPr>
          <a:xfrm>
            <a:off x="9147335" y="2068734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0"/>
          <p:cNvSpPr txBox="1"/>
          <p:nvPr>
            <p:ph idx="14" type="body"/>
          </p:nvPr>
        </p:nvSpPr>
        <p:spPr>
          <a:xfrm>
            <a:off x="9147336" y="2994545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5" type="body"/>
          </p:nvPr>
        </p:nvSpPr>
        <p:spPr>
          <a:xfrm>
            <a:off x="9147335" y="3379791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0"/>
          <p:cNvSpPr/>
          <p:nvPr>
            <p:ph idx="16" type="pic"/>
          </p:nvPr>
        </p:nvSpPr>
        <p:spPr>
          <a:xfrm>
            <a:off x="750429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0"/>
          <p:cNvSpPr txBox="1"/>
          <p:nvPr>
            <p:ph idx="17" type="body"/>
          </p:nvPr>
        </p:nvSpPr>
        <p:spPr>
          <a:xfrm>
            <a:off x="750430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8" type="body"/>
          </p:nvPr>
        </p:nvSpPr>
        <p:spPr>
          <a:xfrm>
            <a:off x="750429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0"/>
          <p:cNvSpPr/>
          <p:nvPr>
            <p:ph idx="19" type="pic"/>
          </p:nvPr>
        </p:nvSpPr>
        <p:spPr>
          <a:xfrm>
            <a:off x="3549397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0"/>
          <p:cNvSpPr txBox="1"/>
          <p:nvPr>
            <p:ph idx="20" type="body"/>
          </p:nvPr>
        </p:nvSpPr>
        <p:spPr>
          <a:xfrm>
            <a:off x="3549398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1" type="body"/>
          </p:nvPr>
        </p:nvSpPr>
        <p:spPr>
          <a:xfrm>
            <a:off x="3549397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/>
          <p:nvPr>
            <p:ph idx="22" type="pic"/>
          </p:nvPr>
        </p:nvSpPr>
        <p:spPr>
          <a:xfrm>
            <a:off x="6348367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0"/>
          <p:cNvSpPr txBox="1"/>
          <p:nvPr>
            <p:ph idx="23" type="body"/>
          </p:nvPr>
        </p:nvSpPr>
        <p:spPr>
          <a:xfrm>
            <a:off x="6348368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24" type="body"/>
          </p:nvPr>
        </p:nvSpPr>
        <p:spPr>
          <a:xfrm>
            <a:off x="6348367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/>
          <p:nvPr>
            <p:ph idx="25" type="pic"/>
          </p:nvPr>
        </p:nvSpPr>
        <p:spPr>
          <a:xfrm>
            <a:off x="9147335" y="4118551"/>
            <a:ext cx="904987" cy="905641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0"/>
          <p:cNvSpPr txBox="1"/>
          <p:nvPr>
            <p:ph idx="26" type="body"/>
          </p:nvPr>
        </p:nvSpPr>
        <p:spPr>
          <a:xfrm>
            <a:off x="9147336" y="5044362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27" type="body"/>
          </p:nvPr>
        </p:nvSpPr>
        <p:spPr>
          <a:xfrm>
            <a:off x="9147335" y="5429608"/>
            <a:ext cx="2281237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accen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/>
          <p:nvPr/>
        </p:nvSpPr>
        <p:spPr>
          <a:xfrm flipH="1" rot="5400000">
            <a:off x="1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1167493" y="2087561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10" type="dt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itle and Content">
  <p:cSld name="2 Title and Conten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1167493" y="2528203"/>
            <a:ext cx="4663440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2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 flipH="1">
            <a:off x="8580896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1" y="0"/>
            <a:ext cx="933856" cy="933856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22"/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178" name="Google Shape;178;p22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 flipH="1" rot="5400000">
              <a:off x="7056329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22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22"/>
          <p:cNvSpPr txBox="1"/>
          <p:nvPr>
            <p:ph idx="2" type="body"/>
          </p:nvPr>
        </p:nvSpPr>
        <p:spPr>
          <a:xfrm>
            <a:off x="6283235" y="2528203"/>
            <a:ext cx="4663440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2"/>
          <p:cNvSpPr txBox="1"/>
          <p:nvPr>
            <p:ph idx="3" type="body"/>
          </p:nvPr>
        </p:nvSpPr>
        <p:spPr>
          <a:xfrm>
            <a:off x="1167493" y="2005689"/>
            <a:ext cx="4663440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4" type="body"/>
          </p:nvPr>
        </p:nvSpPr>
        <p:spPr>
          <a:xfrm>
            <a:off x="6283235" y="2005689"/>
            <a:ext cx="4663440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1167493" y="2017467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1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1"/>
          <p:cNvSpPr/>
          <p:nvPr/>
        </p:nvSpPr>
        <p:spPr>
          <a:xfrm flipH="1">
            <a:off x="8580896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1" y="0"/>
            <a:ext cx="933856" cy="933856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11"/>
          <p:cNvGrpSpPr/>
          <p:nvPr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34" name="Google Shape;34;p11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1"/>
            <p:cNvSpPr/>
            <p:nvPr/>
          </p:nvSpPr>
          <p:spPr>
            <a:xfrm flipH="1" rot="5400000">
              <a:off x="7056329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1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accen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/>
          <p:nvPr/>
        </p:nvSpPr>
        <p:spPr>
          <a:xfrm>
            <a:off x="0" y="2286002"/>
            <a:ext cx="12208822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"/>
          <p:cNvSpPr/>
          <p:nvPr/>
        </p:nvSpPr>
        <p:spPr>
          <a:xfrm flipH="1">
            <a:off x="8597718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2"/>
          <p:cNvSpPr/>
          <p:nvPr/>
        </p:nvSpPr>
        <p:spPr>
          <a:xfrm>
            <a:off x="1" y="0"/>
            <a:ext cx="933856" cy="933856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/>
          <p:nvPr/>
        </p:nvSpPr>
        <p:spPr>
          <a:xfrm rot="-5400000">
            <a:off x="10344100" y="438098"/>
            <a:ext cx="2285999" cy="1409801"/>
          </a:xfrm>
          <a:custGeom>
            <a:rect b="b" l="l" r="r" t="t"/>
            <a:pathLst>
              <a:path extrusionOk="0" h="1167493" w="1881641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1167492" y="2653167"/>
            <a:ext cx="9779183" cy="3436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10206318" y="6356350"/>
            <a:ext cx="16046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0" y="0"/>
            <a:ext cx="8025490" cy="6858000"/>
          </a:xfrm>
          <a:custGeom>
            <a:rect b="b" l="l" r="r" t="t"/>
            <a:pathLst>
              <a:path extrusionOk="0" h="6858000" w="802549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3"/>
          <p:cNvSpPr txBox="1"/>
          <p:nvPr>
            <p:ph type="ctrTitle"/>
          </p:nvPr>
        </p:nvSpPr>
        <p:spPr>
          <a:xfrm>
            <a:off x="1167494" y="1059400"/>
            <a:ext cx="624591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167494" y="3539075"/>
            <a:ext cx="6245912" cy="140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53" name="Google Shape;53;p13"/>
          <p:cNvGrpSpPr/>
          <p:nvPr/>
        </p:nvGrpSpPr>
        <p:grpSpPr>
          <a:xfrm rot="-54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54" name="Google Shape;54;p13"/>
            <p:cNvSpPr/>
            <p:nvPr/>
          </p:nvSpPr>
          <p:spPr>
            <a:xfrm rot="-5400000">
              <a:off x="10667433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 flipH="1" rot="5400000">
              <a:off x="9499940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13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 flipH="1">
            <a:off x="8580896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">
  <p:cSld name="Graph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167493" y="2087561"/>
            <a:ext cx="9779182" cy="3366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 flipH="1">
            <a:off x="8580896" y="1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 flipH="1" rot="5400000">
            <a:off x="1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Chart 2">
    <p:bg>
      <p:bgPr>
        <a:solidFill>
          <a:schemeClr val="accen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 rot="-54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68" name="Google Shape;68;p15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 flipH="1" rot="5400000">
              <a:off x="7056329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5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167493" y="2087563"/>
            <a:ext cx="9779182" cy="3366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itle and Content">
  <p:cSld name="3 Title and Conte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167491" y="2526318"/>
            <a:ext cx="3218688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6"/>
          <p:cNvSpPr/>
          <p:nvPr/>
        </p:nvSpPr>
        <p:spPr>
          <a:xfrm rot="5400000">
            <a:off x="8580896" y="0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-2364" y="3246896"/>
            <a:ext cx="3611104" cy="3611104"/>
          </a:xfrm>
          <a:custGeom>
            <a:rect b="b" l="l" r="r" t="t"/>
            <a:pathLst>
              <a:path extrusionOk="0" h="1167493" w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 flipH="1" rot="5400000">
            <a:off x="11258144" y="5924144"/>
            <a:ext cx="933856" cy="933856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6"/>
          <p:cNvGrpSpPr/>
          <p:nvPr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82" name="Google Shape;82;p16"/>
            <p:cNvSpPr/>
            <p:nvPr/>
          </p:nvSpPr>
          <p:spPr>
            <a:xfrm rot="-5400000">
              <a:off x="8223822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flipH="1" rot="5400000">
              <a:off x="7056329" y="5333433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6"/>
          <p:cNvSpPr txBox="1"/>
          <p:nvPr>
            <p:ph idx="10" type="dt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83787" y="2526318"/>
            <a:ext cx="3173279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3" type="body"/>
          </p:nvPr>
        </p:nvSpPr>
        <p:spPr>
          <a:xfrm>
            <a:off x="1167493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4" type="body"/>
          </p:nvPr>
        </p:nvSpPr>
        <p:spPr>
          <a:xfrm>
            <a:off x="4683788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5" type="body"/>
          </p:nvPr>
        </p:nvSpPr>
        <p:spPr>
          <a:xfrm>
            <a:off x="8200082" y="2526318"/>
            <a:ext cx="3173279" cy="28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6" type="body"/>
          </p:nvPr>
        </p:nvSpPr>
        <p:spPr>
          <a:xfrm>
            <a:off x="8200083" y="2003804"/>
            <a:ext cx="3173278" cy="52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1167494" y="1122363"/>
            <a:ext cx="622027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1167493" y="3602038"/>
            <a:ext cx="6220277" cy="2247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/>
          <p:nvPr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7"/>
          <p:cNvGrpSpPr/>
          <p:nvPr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97" name="Google Shape;97;p17"/>
            <p:cNvSpPr/>
            <p:nvPr/>
          </p:nvSpPr>
          <p:spPr>
            <a:xfrm rot="-5400000">
              <a:off x="10667433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 flipH="1" rot="5400000">
              <a:off x="9499940" y="370908"/>
              <a:ext cx="1881641" cy="1167493"/>
            </a:xfrm>
            <a:custGeom>
              <a:rect b="b" l="l" r="r" t="t"/>
              <a:pathLst>
                <a:path extrusionOk="0" h="1167493" w="1881641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7"/>
          <p:cNvSpPr/>
          <p:nvPr/>
        </p:nvSpPr>
        <p:spPr>
          <a:xfrm>
            <a:off x="0" y="-1"/>
            <a:ext cx="1167493" cy="1167493"/>
          </a:xfrm>
          <a:custGeom>
            <a:rect b="b" l="l" r="r" t="t"/>
            <a:pathLst>
              <a:path extrusionOk="0" h="862693" w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0228214" y="-1"/>
            <a:ext cx="1963787" cy="3178856"/>
          </a:xfrm>
          <a:custGeom>
            <a:rect b="b" l="l" r="r" t="t"/>
            <a:pathLst>
              <a:path extrusionOk="0" h="3178856" w="1963787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1798721" y="1684338"/>
            <a:ext cx="8594558" cy="2810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sz="4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81000" y="519405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  <a:defRPr b="1" sz="23900">
                <a:solidFill>
                  <a:srgbClr val="004D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6881813" y="4494213"/>
            <a:ext cx="351155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3" type="body"/>
          </p:nvPr>
        </p:nvSpPr>
        <p:spPr>
          <a:xfrm>
            <a:off x="10609104" y="3399692"/>
            <a:ext cx="1364297" cy="1094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DBF"/>
              </a:buClr>
              <a:buSzPts val="23900"/>
              <a:buNone/>
              <a:defRPr b="1" sz="23900">
                <a:solidFill>
                  <a:srgbClr val="004D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"/>
          <p:cNvSpPr txBox="1"/>
          <p:nvPr>
            <p:ph type="ctrTitle"/>
          </p:nvPr>
        </p:nvSpPr>
        <p:spPr>
          <a:xfrm>
            <a:off x="846943" y="1041288"/>
            <a:ext cx="7096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>
                <a:solidFill>
                  <a:schemeClr val="accent4"/>
                </a:solidFill>
              </a:rPr>
              <a:t>PS-1     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Seminar II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1" name="Google Shape;191;p1"/>
          <p:cNvSpPr txBox="1"/>
          <p:nvPr>
            <p:ph idx="1" type="subTitle"/>
          </p:nvPr>
        </p:nvSpPr>
        <p:spPr>
          <a:xfrm>
            <a:off x="846950" y="3720350"/>
            <a:ext cx="11266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800">
                <a:solidFill>
                  <a:schemeClr val="accent4"/>
                </a:solidFill>
              </a:rPr>
              <a:t>Pathik Shah (2021A7PS2085G), Joel Tony (2021A7PS2077G), Aayush Kumar Singh(2021A7PS0430H)</a:t>
            </a:r>
            <a:endParaRPr sz="1800">
              <a:solidFill>
                <a:schemeClr val="accent4"/>
              </a:solidFill>
            </a:endParaRPr>
          </a:p>
        </p:txBody>
      </p:sp>
      <p:pic>
        <p:nvPicPr>
          <p:cNvPr id="192" name="Google Shape;19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8300" y="5054181"/>
            <a:ext cx="1422825" cy="14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 txBox="1"/>
          <p:nvPr>
            <p:ph type="ctrTitle"/>
          </p:nvPr>
        </p:nvSpPr>
        <p:spPr>
          <a:xfrm>
            <a:off x="2369350" y="5423742"/>
            <a:ext cx="7096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3800">
                <a:solidFill>
                  <a:schemeClr val="accent4"/>
                </a:solidFill>
              </a:rPr>
              <a:t>Coditation Systems Pvt. Ltd.</a:t>
            </a:r>
            <a:endParaRPr sz="3800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"/>
          <p:cNvSpPr txBox="1"/>
          <p:nvPr>
            <p:ph type="title"/>
          </p:nvPr>
        </p:nvSpPr>
        <p:spPr>
          <a:xfrm>
            <a:off x="515675" y="512450"/>
            <a:ext cx="9779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>
                <a:solidFill>
                  <a:schemeClr val="accent4"/>
                </a:solidFill>
              </a:rPr>
              <a:t>Basic Implementations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72" name="Google Shape;272;p5"/>
          <p:cNvSpPr txBox="1"/>
          <p:nvPr>
            <p:ph idx="1" type="body"/>
          </p:nvPr>
        </p:nvSpPr>
        <p:spPr>
          <a:xfrm>
            <a:off x="1205100" y="1847425"/>
            <a:ext cx="5438400" cy="4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-US" sz="2400">
                <a:solidFill>
                  <a:schemeClr val="accent4"/>
                </a:solidFill>
              </a:rPr>
              <a:t>Triangles and Squares using </a:t>
            </a:r>
            <a:r>
              <a:rPr b="1" lang="en-US" sz="2400">
                <a:solidFill>
                  <a:schemeClr val="accent4"/>
                </a:solidFill>
              </a:rPr>
              <a:t>OpenGL</a:t>
            </a:r>
            <a:r>
              <a:rPr lang="en-US" sz="2400">
                <a:solidFill>
                  <a:schemeClr val="accent4"/>
                </a:solidFill>
              </a:rPr>
              <a:t> for understanding fundamentals.</a:t>
            </a:r>
            <a:endParaRPr sz="2400">
              <a:solidFill>
                <a:schemeClr val="accent4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-US" sz="2400">
                <a:solidFill>
                  <a:schemeClr val="accent4"/>
                </a:solidFill>
              </a:rPr>
              <a:t>H</a:t>
            </a:r>
            <a:r>
              <a:rPr lang="en-US" sz="2400">
                <a:solidFill>
                  <a:schemeClr val="accent4"/>
                </a:solidFill>
              </a:rPr>
              <a:t>ello-triangle on our machines using </a:t>
            </a:r>
            <a:r>
              <a:rPr b="1" lang="en-US" sz="2400">
                <a:solidFill>
                  <a:schemeClr val="accent4"/>
                </a:solidFill>
              </a:rPr>
              <a:t>WebGPU-Native</a:t>
            </a:r>
            <a:endParaRPr b="1" sz="2400">
              <a:solidFill>
                <a:schemeClr val="accent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-US" sz="2400">
                <a:solidFill>
                  <a:schemeClr val="accent4"/>
                </a:solidFill>
              </a:rPr>
              <a:t>T</a:t>
            </a:r>
            <a:r>
              <a:rPr lang="en-US" sz="2400">
                <a:solidFill>
                  <a:schemeClr val="accent4"/>
                </a:solidFill>
              </a:rPr>
              <a:t>extured </a:t>
            </a:r>
            <a:r>
              <a:rPr lang="en-US" sz="2400">
                <a:solidFill>
                  <a:schemeClr val="accent4"/>
                </a:solidFill>
              </a:rPr>
              <a:t>triangles using </a:t>
            </a:r>
            <a:r>
              <a:rPr b="1" lang="en-US" sz="2400">
                <a:solidFill>
                  <a:schemeClr val="accent4"/>
                </a:solidFill>
              </a:rPr>
              <a:t>WebGpu-Web</a:t>
            </a:r>
            <a:r>
              <a:rPr lang="en-US" sz="2400">
                <a:solidFill>
                  <a:schemeClr val="accent4"/>
                </a:solidFill>
              </a:rPr>
              <a:t>.</a:t>
            </a:r>
            <a:endParaRPr sz="2400">
              <a:solidFill>
                <a:schemeClr val="accent4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-US" sz="2400">
                <a:solidFill>
                  <a:schemeClr val="accent4"/>
                </a:solidFill>
              </a:rPr>
              <a:t>A starter project involving </a:t>
            </a:r>
            <a:r>
              <a:rPr b="1" lang="en-US" sz="2400">
                <a:solidFill>
                  <a:schemeClr val="accent4"/>
                </a:solidFill>
              </a:rPr>
              <a:t>glTF loader</a:t>
            </a:r>
            <a:r>
              <a:rPr lang="en-US" sz="2400">
                <a:solidFill>
                  <a:schemeClr val="accent4"/>
                </a:solidFill>
              </a:rPr>
              <a:t>.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273" name="Google Shape;273;p5"/>
          <p:cNvSpPr/>
          <p:nvPr/>
        </p:nvSpPr>
        <p:spPr>
          <a:xfrm>
            <a:off x="9258300" y="1161650"/>
            <a:ext cx="2220600" cy="2484900"/>
          </a:xfrm>
          <a:prstGeom prst="flowChartAlternateProcess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"/>
          <p:cNvSpPr/>
          <p:nvPr/>
        </p:nvSpPr>
        <p:spPr>
          <a:xfrm>
            <a:off x="9820501" y="4610152"/>
            <a:ext cx="1789200" cy="1798200"/>
          </a:xfrm>
          <a:prstGeom prst="flowChartAlternateProcess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825" y="2671048"/>
            <a:ext cx="2762601" cy="23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"/>
          <p:cNvSpPr txBox="1"/>
          <p:nvPr>
            <p:ph type="title"/>
          </p:nvPr>
        </p:nvSpPr>
        <p:spPr>
          <a:xfrm>
            <a:off x="1062825" y="-36598"/>
            <a:ext cx="93009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>
                <a:solidFill>
                  <a:schemeClr val="accent4"/>
                </a:solidFill>
              </a:rPr>
              <a:t>glTF Model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81" name="Google Shape;281;p7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7"/>
          <p:cNvSpPr txBox="1"/>
          <p:nvPr>
            <p:ph idx="1" type="body"/>
          </p:nvPr>
        </p:nvSpPr>
        <p:spPr>
          <a:xfrm>
            <a:off x="1211000" y="798604"/>
            <a:ext cx="5784000" cy="4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2200">
                <a:solidFill>
                  <a:schemeClr val="accent4"/>
                </a:solidFill>
              </a:rPr>
              <a:t>GLTF (GL Transmission Format):</a:t>
            </a:r>
            <a:r>
              <a:rPr lang="en-US" sz="2200">
                <a:solidFill>
                  <a:schemeClr val="accent4"/>
                </a:solidFill>
              </a:rPr>
              <a:t> Open standard file format for 3D scenes and models, designed to be lightweight and efficient for use in real-time applications.</a:t>
            </a:r>
            <a:endParaRPr sz="2200">
              <a:solidFill>
                <a:schemeClr val="accent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>
                <a:solidFill>
                  <a:schemeClr val="accent4"/>
                </a:solidFill>
              </a:rPr>
              <a:t>Developed by the </a:t>
            </a:r>
            <a:r>
              <a:rPr b="1" lang="en-US" sz="2200">
                <a:solidFill>
                  <a:schemeClr val="accent4"/>
                </a:solidFill>
              </a:rPr>
              <a:t>Khronos Group</a:t>
            </a:r>
            <a:r>
              <a:rPr lang="en-US" sz="2200">
                <a:solidFill>
                  <a:schemeClr val="accent4"/>
                </a:solidFill>
              </a:rPr>
              <a:t>(consortium that developed the OpenGL and Vulkan).</a:t>
            </a:r>
            <a:endParaRPr sz="2200">
              <a:solidFill>
                <a:schemeClr val="accent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200">
                <a:solidFill>
                  <a:schemeClr val="accent4"/>
                </a:solidFill>
              </a:rPr>
              <a:t>Compact binary format that can be easily loaded and rendered by graphics engines and web browsers.</a:t>
            </a:r>
            <a:endParaRPr sz="2200">
              <a:solidFill>
                <a:schemeClr val="accent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US" sz="2200">
                <a:solidFill>
                  <a:schemeClr val="accent4"/>
                </a:solidFill>
              </a:rPr>
              <a:t>Platform-independent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83" name="Google Shape;2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650" y="1967000"/>
            <a:ext cx="4797351" cy="30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18cd19839_2_10"/>
          <p:cNvSpPr txBox="1"/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Challenges Faced during WebGPU phase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0" name="Google Shape;290;g2318cd19839_2_10"/>
          <p:cNvSpPr txBox="1"/>
          <p:nvPr>
            <p:ph idx="1" type="body"/>
          </p:nvPr>
        </p:nvSpPr>
        <p:spPr>
          <a:xfrm>
            <a:off x="1206450" y="2072300"/>
            <a:ext cx="9779100" cy="41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8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350"/>
              <a:buFont typeface="Roboto"/>
              <a:buChar char="●"/>
            </a:pPr>
            <a:r>
              <a:rPr lang="en-US" sz="235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Unable to compile </a:t>
            </a:r>
            <a:r>
              <a:rPr b="1" lang="en-US" sz="235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Dawn-chromium</a:t>
            </a:r>
            <a:r>
              <a:rPr lang="en-US" sz="235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webgpu implementation. We shifted our main project from Dawn to </a:t>
            </a:r>
            <a:r>
              <a:rPr b="1" lang="en-US" sz="235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WGPU-native</a:t>
            </a:r>
            <a:r>
              <a:rPr lang="en-US" sz="235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by Mozilla due to same reason. Also, for using Dawn we started using precompiled binaries.</a:t>
            </a:r>
            <a:endParaRPr sz="2350">
              <a:solidFill>
                <a:schemeClr val="accent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350"/>
              <a:buFont typeface="Roboto"/>
              <a:buChar char="●"/>
            </a:pPr>
            <a:r>
              <a:rPr lang="en-US" sz="235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Another issue was constantly </a:t>
            </a:r>
            <a:r>
              <a:rPr b="1" lang="en-US" sz="235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changing spec</a:t>
            </a:r>
            <a:r>
              <a:rPr lang="en-US" sz="235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WebGPU. We had to verify some parts from the official documentation.</a:t>
            </a:r>
            <a:endParaRPr sz="2350">
              <a:solidFill>
                <a:schemeClr val="accent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g2318cd19839_2_10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18cd19839_1_7"/>
          <p:cNvSpPr txBox="1"/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Point Clouds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8" name="Google Shape;298;g2318cd19839_1_7"/>
          <p:cNvSpPr txBox="1"/>
          <p:nvPr>
            <p:ph idx="1" type="body"/>
          </p:nvPr>
        </p:nvSpPr>
        <p:spPr>
          <a:xfrm>
            <a:off x="1167500" y="2005700"/>
            <a:ext cx="4663500" cy="335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●"/>
            </a:pPr>
            <a:r>
              <a:rPr lang="en-US" sz="2200">
                <a:solidFill>
                  <a:schemeClr val="accent4"/>
                </a:solidFill>
              </a:rPr>
              <a:t>Collection of data points in 3D space</a:t>
            </a:r>
            <a:endParaRPr sz="2200">
              <a:solidFill>
                <a:schemeClr val="accent4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●"/>
            </a:pPr>
            <a:r>
              <a:rPr lang="en-US" sz="2200">
                <a:solidFill>
                  <a:schemeClr val="accent4"/>
                </a:solidFill>
              </a:rPr>
              <a:t>Generated by 3D scanners &amp; LiDAR (Light Detection &amp; Ranging)</a:t>
            </a:r>
            <a:endParaRPr sz="2200">
              <a:solidFill>
                <a:schemeClr val="accent4"/>
              </a:solidFill>
            </a:endParaRPr>
          </a:p>
        </p:txBody>
      </p:sp>
      <p:sp>
        <p:nvSpPr>
          <p:cNvPr id="299" name="Google Shape;299;g2318cd19839_1_7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g2318cd19839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497" y="2005700"/>
            <a:ext cx="4728877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18cd19839_1_19"/>
          <p:cNvSpPr txBox="1"/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Applications of point clouds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07" name="Google Shape;307;g2318cd19839_1_19"/>
          <p:cNvSpPr txBox="1"/>
          <p:nvPr>
            <p:ph idx="1" type="body"/>
          </p:nvPr>
        </p:nvSpPr>
        <p:spPr>
          <a:xfrm>
            <a:off x="1167500" y="2017475"/>
            <a:ext cx="4654200" cy="4338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3D modelling</a:t>
            </a:r>
            <a:endParaRPr>
              <a:solidFill>
                <a:schemeClr val="accent4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Landscape planning</a:t>
            </a:r>
            <a:endParaRPr>
              <a:solidFill>
                <a:schemeClr val="accent4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Medical imaging</a:t>
            </a:r>
            <a:endParaRPr>
              <a:solidFill>
                <a:schemeClr val="accent4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Reverse engineering</a:t>
            </a:r>
            <a:endParaRPr>
              <a:solidFill>
                <a:schemeClr val="accent4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Autonomous vehicles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08" name="Google Shape;308;g2318cd19839_1_19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g2318cd19839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600" y="1776875"/>
            <a:ext cx="5848350" cy="384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18cd19839_1_31"/>
          <p:cNvSpPr txBox="1"/>
          <p:nvPr>
            <p:ph type="title"/>
          </p:nvPr>
        </p:nvSpPr>
        <p:spPr>
          <a:xfrm>
            <a:off x="585742" y="3810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Point Clouds in Open3D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6" name="Google Shape;316;g2318cd19839_1_31"/>
          <p:cNvSpPr txBox="1"/>
          <p:nvPr>
            <p:ph idx="1" type="body"/>
          </p:nvPr>
        </p:nvSpPr>
        <p:spPr>
          <a:xfrm>
            <a:off x="585750" y="2017475"/>
            <a:ext cx="7439100" cy="3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Open-source library for 3D data processing</a:t>
            </a:r>
            <a:endParaRPr>
              <a:solidFill>
                <a:schemeClr val="accent4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Written in </a:t>
            </a:r>
            <a:r>
              <a:rPr b="1" lang="en-US">
                <a:solidFill>
                  <a:schemeClr val="accent4"/>
                </a:solidFill>
              </a:rPr>
              <a:t>C++</a:t>
            </a:r>
            <a:r>
              <a:rPr lang="en-US">
                <a:solidFill>
                  <a:schemeClr val="accent4"/>
                </a:solidFill>
              </a:rPr>
              <a:t>. </a:t>
            </a:r>
            <a:r>
              <a:rPr b="1" lang="en-US">
                <a:solidFill>
                  <a:schemeClr val="accent4"/>
                </a:solidFill>
              </a:rPr>
              <a:t>Python API</a:t>
            </a:r>
            <a:r>
              <a:rPr lang="en-US">
                <a:solidFill>
                  <a:schemeClr val="accent4"/>
                </a:solidFill>
              </a:rPr>
              <a:t> available</a:t>
            </a:r>
            <a:endParaRPr>
              <a:solidFill>
                <a:schemeClr val="accent4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Rendered a </a:t>
            </a:r>
            <a:r>
              <a:rPr b="1" lang="en-US">
                <a:solidFill>
                  <a:schemeClr val="accent4"/>
                </a:solidFill>
              </a:rPr>
              <a:t>heatmap representation</a:t>
            </a:r>
            <a:r>
              <a:rPr lang="en-US">
                <a:solidFill>
                  <a:schemeClr val="accent4"/>
                </a:solidFill>
              </a:rPr>
              <a:t> of a </a:t>
            </a:r>
            <a:r>
              <a:rPr b="1" lang="en-US">
                <a:solidFill>
                  <a:schemeClr val="accent4"/>
                </a:solidFill>
              </a:rPr>
              <a:t>tumour</a:t>
            </a:r>
            <a:endParaRPr b="1">
              <a:solidFill>
                <a:schemeClr val="accent4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Data was in </a:t>
            </a:r>
            <a:r>
              <a:rPr b="1" lang="en-US">
                <a:solidFill>
                  <a:schemeClr val="accent4"/>
                </a:solidFill>
              </a:rPr>
              <a:t>proprietary</a:t>
            </a:r>
            <a:r>
              <a:rPr b="1" lang="en-US">
                <a:solidFill>
                  <a:schemeClr val="accent4"/>
                </a:solidFill>
              </a:rPr>
              <a:t> binary format</a:t>
            </a:r>
            <a:r>
              <a:rPr lang="en-US">
                <a:solidFill>
                  <a:schemeClr val="accent4"/>
                </a:solidFill>
              </a:rPr>
              <a:t>, obtained from </a:t>
            </a:r>
            <a:r>
              <a:rPr b="1" lang="en-US">
                <a:solidFill>
                  <a:schemeClr val="accent4"/>
                </a:solidFill>
              </a:rPr>
              <a:t>3D scanner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317" name="Google Shape;317;g2318cd19839_1_31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g2318cd19839_1_31"/>
          <p:cNvPicPr preferRelativeResize="0"/>
          <p:nvPr/>
        </p:nvPicPr>
        <p:blipFill rotWithShape="1">
          <a:blip r:embed="rId3">
            <a:alphaModFix/>
          </a:blip>
          <a:srcRect b="7386" l="30814" r="26327" t="27821"/>
          <a:stretch/>
        </p:blipFill>
        <p:spPr>
          <a:xfrm>
            <a:off x="7465050" y="1706700"/>
            <a:ext cx="4406175" cy="36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18cd199b5_1_0"/>
          <p:cNvSpPr txBox="1"/>
          <p:nvPr>
            <p:ph type="title"/>
          </p:nvPr>
        </p:nvSpPr>
        <p:spPr>
          <a:xfrm>
            <a:off x="813151" y="240875"/>
            <a:ext cx="10565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Three.js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25" name="Google Shape;325;g2318cd199b5_1_0"/>
          <p:cNvSpPr txBox="1"/>
          <p:nvPr>
            <p:ph idx="1" type="body"/>
          </p:nvPr>
        </p:nvSpPr>
        <p:spPr>
          <a:xfrm>
            <a:off x="381000" y="2017475"/>
            <a:ext cx="5991600" cy="433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Javascript library which acts as a </a:t>
            </a:r>
            <a:r>
              <a:rPr b="1" lang="en-US">
                <a:solidFill>
                  <a:schemeClr val="accent4"/>
                </a:solidFill>
              </a:rPr>
              <a:t>WebGL wrapper</a:t>
            </a:r>
            <a:endParaRPr b="1">
              <a:solidFill>
                <a:schemeClr val="accent4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Handles entire rendering pipeline (geometries, lighting, shading)</a:t>
            </a:r>
            <a:endParaRPr>
              <a:solidFill>
                <a:schemeClr val="accent4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Investigated point cloud rendering using the PCD format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26" name="Google Shape;326;g2318cd199b5_1_0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g2318cd199b5_1_0"/>
          <p:cNvPicPr preferRelativeResize="0"/>
          <p:nvPr/>
        </p:nvPicPr>
        <p:blipFill rotWithShape="1">
          <a:blip r:embed="rId3">
            <a:alphaModFix/>
          </a:blip>
          <a:srcRect b="0" l="5332" r="5341" t="0"/>
          <a:stretch/>
        </p:blipFill>
        <p:spPr>
          <a:xfrm>
            <a:off x="6599060" y="1566563"/>
            <a:ext cx="4480274" cy="37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18cd199b5_1_10"/>
          <p:cNvSpPr txBox="1"/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lang="en-US">
                <a:solidFill>
                  <a:schemeClr val="accent4"/>
                </a:solidFill>
              </a:rPr>
              <a:t>mplementation Plan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34" name="Google Shape;334;g2318cd199b5_1_10"/>
          <p:cNvSpPr txBox="1"/>
          <p:nvPr>
            <p:ph idx="1" type="body"/>
          </p:nvPr>
        </p:nvSpPr>
        <p:spPr>
          <a:xfrm>
            <a:off x="1167493" y="2017467"/>
            <a:ext cx="9779100" cy="3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Utilise </a:t>
            </a:r>
            <a:r>
              <a:rPr b="1" lang="en-US">
                <a:solidFill>
                  <a:schemeClr val="accent4"/>
                </a:solidFill>
              </a:rPr>
              <a:t>Three.js’s PCD loader</a:t>
            </a:r>
            <a:r>
              <a:rPr lang="en-US">
                <a:solidFill>
                  <a:schemeClr val="accent4"/>
                </a:solidFill>
              </a:rPr>
              <a:t> or </a:t>
            </a:r>
            <a:r>
              <a:rPr b="1" lang="en-US">
                <a:solidFill>
                  <a:schemeClr val="accent4"/>
                </a:solidFill>
              </a:rPr>
              <a:t>Potree</a:t>
            </a:r>
            <a:r>
              <a:rPr lang="en-US">
                <a:solidFill>
                  <a:schemeClr val="accent4"/>
                </a:solidFill>
              </a:rPr>
              <a:t> (WebGL-based point cloud renderer)</a:t>
            </a:r>
            <a:endParaRPr>
              <a:solidFill>
                <a:schemeClr val="accent4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Consider </a:t>
            </a:r>
            <a:r>
              <a:rPr b="1" lang="en-US">
                <a:solidFill>
                  <a:schemeClr val="accent4"/>
                </a:solidFill>
              </a:rPr>
              <a:t>porting to WebGPU</a:t>
            </a:r>
            <a:r>
              <a:rPr lang="en-US">
                <a:solidFill>
                  <a:schemeClr val="accent4"/>
                </a:solidFill>
              </a:rPr>
              <a:t> for high performance 3D graphics</a:t>
            </a:r>
            <a:endParaRPr>
              <a:solidFill>
                <a:schemeClr val="accent4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</a:pPr>
            <a:r>
              <a:rPr lang="en-US">
                <a:solidFill>
                  <a:schemeClr val="accent4"/>
                </a:solidFill>
              </a:rPr>
              <a:t>Create a </a:t>
            </a:r>
            <a:r>
              <a:rPr b="1" lang="en-US">
                <a:solidFill>
                  <a:schemeClr val="accent4"/>
                </a:solidFill>
              </a:rPr>
              <a:t>native WebGPU</a:t>
            </a:r>
            <a:r>
              <a:rPr lang="en-US">
                <a:solidFill>
                  <a:schemeClr val="accent4"/>
                </a:solidFill>
              </a:rPr>
              <a:t> version to optimize rendering process and enhance performance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35" name="Google Shape;335;g2318cd199b5_1_10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318cd199b5_1_17"/>
          <p:cNvSpPr txBox="1"/>
          <p:nvPr>
            <p:ph type="ctrTitle"/>
          </p:nvPr>
        </p:nvSpPr>
        <p:spPr>
          <a:xfrm>
            <a:off x="653475" y="1122375"/>
            <a:ext cx="6968400" cy="472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accent4"/>
                </a:solidFill>
              </a:rPr>
              <a:t>Questions?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 txBox="1"/>
          <p:nvPr>
            <p:ph type="ctrTitle"/>
          </p:nvPr>
        </p:nvSpPr>
        <p:spPr>
          <a:xfrm>
            <a:off x="1195159" y="2534638"/>
            <a:ext cx="6220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lang="en-US" sz="9600">
                <a:solidFill>
                  <a:schemeClr val="accent4"/>
                </a:solidFill>
              </a:rPr>
              <a:t>Thank     you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18cd19839_0_7"/>
          <p:cNvSpPr txBox="1"/>
          <p:nvPr>
            <p:ph type="title"/>
          </p:nvPr>
        </p:nvSpPr>
        <p:spPr>
          <a:xfrm>
            <a:off x="1167492" y="381000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Coditation Systems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00" name="Google Shape;200;g2318cd19839_0_7"/>
          <p:cNvSpPr txBox="1"/>
          <p:nvPr>
            <p:ph idx="1" type="body"/>
          </p:nvPr>
        </p:nvSpPr>
        <p:spPr>
          <a:xfrm>
            <a:off x="1015950" y="2482702"/>
            <a:ext cx="9779100" cy="416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Coditation was founded by Chetan Saundankar in 2017 with a vision of creating a boutique firm specializing in application of emerging technologies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 team of skilled software architects, engineers, and data scientists who excel at solving complex problems and delivering high-quality solutions.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Expertise in Graphics Programming, Realtime Apps and WebRTC.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Mature data science team to build cutting-edge ML and AI products.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Specialized in creating exceptional user experiences across UIs, Micro-frontends, and Mobile Apps.</a:t>
            </a:r>
            <a:r>
              <a:rPr lang="en-US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318cd19839_0_7"/>
          <p:cNvSpPr txBox="1"/>
          <p:nvPr>
            <p:ph idx="12" type="sldNum"/>
          </p:nvPr>
        </p:nvSpPr>
        <p:spPr>
          <a:xfrm>
            <a:off x="10206318" y="6356350"/>
            <a:ext cx="1604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18cd19839_0_15"/>
          <p:cNvSpPr txBox="1"/>
          <p:nvPr>
            <p:ph type="title"/>
          </p:nvPr>
        </p:nvSpPr>
        <p:spPr>
          <a:xfrm>
            <a:off x="1206442" y="-150975"/>
            <a:ext cx="97791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08" name="Google Shape;208;g2318cd19839_0_15"/>
          <p:cNvSpPr txBox="1"/>
          <p:nvPr>
            <p:ph idx="1" type="body"/>
          </p:nvPr>
        </p:nvSpPr>
        <p:spPr>
          <a:xfrm>
            <a:off x="2046225" y="1536675"/>
            <a:ext cx="9141300" cy="357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sz="2600"/>
              <a:t>About Coditation Systems</a:t>
            </a:r>
            <a:endParaRPr sz="2600"/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Introduction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Initial Divisions</a:t>
            </a:r>
            <a:endParaRPr sz="25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/>
              <a:t>DevSync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/>
              <a:t>Compiler Infrastructure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/>
              <a:t>WebRTC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/>
              <a:t>WebGPU</a:t>
            </a:r>
            <a:endParaRPr sz="17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WebGPU</a:t>
            </a:r>
            <a:endParaRPr sz="25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/>
              <a:t>Basic Implementation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/>
              <a:t>gLTF Model Rendering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/>
              <a:t>Challenges</a:t>
            </a:r>
            <a:endParaRPr sz="17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Point Clouds</a:t>
            </a:r>
            <a:endParaRPr sz="25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/>
              <a:t>Open 3D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US" sz="1700"/>
              <a:t>Three js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318cd19839_0_15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g2318cd19839_0_15"/>
          <p:cNvSpPr/>
          <p:nvPr/>
        </p:nvSpPr>
        <p:spPr>
          <a:xfrm>
            <a:off x="258100" y="1325700"/>
            <a:ext cx="10729800" cy="6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g2318cd19839_0_15"/>
          <p:cNvGrpSpPr/>
          <p:nvPr/>
        </p:nvGrpSpPr>
        <p:grpSpPr>
          <a:xfrm>
            <a:off x="6854275" y="1846225"/>
            <a:ext cx="3801900" cy="1910700"/>
            <a:chOff x="6286500" y="1935250"/>
            <a:chExt cx="3801900" cy="1910700"/>
          </a:xfrm>
        </p:grpSpPr>
        <p:sp>
          <p:nvSpPr>
            <p:cNvPr id="212" name="Google Shape;212;g2318cd19839_0_15"/>
            <p:cNvSpPr/>
            <p:nvPr/>
          </p:nvSpPr>
          <p:spPr>
            <a:xfrm>
              <a:off x="6286500" y="1935250"/>
              <a:ext cx="3801900" cy="19107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3" name="Google Shape;213;g2318cd19839_0_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152" y="1935277"/>
              <a:ext cx="1910600" cy="191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g2318cd19839_0_15"/>
          <p:cNvSpPr/>
          <p:nvPr/>
        </p:nvSpPr>
        <p:spPr>
          <a:xfrm flipH="1">
            <a:off x="6854150" y="4182601"/>
            <a:ext cx="3876600" cy="1910700"/>
          </a:xfrm>
          <a:prstGeom prst="round2DiagRect">
            <a:avLst>
              <a:gd fmla="val 50000" name="adj1"/>
              <a:gd fmla="val 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g2318cd19839_0_15"/>
          <p:cNvPicPr preferRelativeResize="0"/>
          <p:nvPr/>
        </p:nvPicPr>
        <p:blipFill rotWithShape="1">
          <a:blip r:embed="rId4">
            <a:alphaModFix/>
          </a:blip>
          <a:srcRect b="0" l="13633" r="19565" t="0"/>
          <a:stretch/>
        </p:blipFill>
        <p:spPr>
          <a:xfrm>
            <a:off x="7727575" y="4182600"/>
            <a:ext cx="2151523" cy="19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"/>
          <p:cNvSpPr txBox="1"/>
          <p:nvPr>
            <p:ph type="title"/>
          </p:nvPr>
        </p:nvSpPr>
        <p:spPr>
          <a:xfrm>
            <a:off x="875663" y="136525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>
                <a:solidFill>
                  <a:schemeClr val="accent4"/>
                </a:solidFill>
              </a:rPr>
              <a:t>Project Boxxy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1" name="Google Shape;221;p2"/>
          <p:cNvSpPr txBox="1"/>
          <p:nvPr>
            <p:ph idx="1" type="body"/>
          </p:nvPr>
        </p:nvSpPr>
        <p:spPr>
          <a:xfrm>
            <a:off x="875675" y="1988773"/>
            <a:ext cx="6721500" cy="4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accent4"/>
                </a:solidFill>
              </a:rPr>
              <a:t>For developers and researchers working on resource-intensive tasks, Project Boxxy aims to provide affordable and accessible GPU resources. High-end GPUs are currently prohibitively expensive for both individuals and businesses. We mainly aim to solve this problem by providing a sandbox environment for the creation and deployment of graphic intensive scenarios. </a:t>
            </a:r>
            <a:endParaRPr sz="2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accent4"/>
                </a:solidFill>
              </a:rPr>
              <a:t>The project also aims to support point cloud rendering of 3D models and scenarios in the future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222" name="Google Shape;222;p2"/>
          <p:cNvSpPr txBox="1"/>
          <p:nvPr>
            <p:ph idx="12" type="sldNum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"/>
          <p:cNvSpPr/>
          <p:nvPr/>
        </p:nvSpPr>
        <p:spPr>
          <a:xfrm>
            <a:off x="7939219" y="1740441"/>
            <a:ext cx="3377118" cy="3377118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"/>
          <p:cNvSpPr txBox="1"/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>
                <a:solidFill>
                  <a:schemeClr val="accent4"/>
                </a:solidFill>
              </a:rPr>
              <a:t>Initial Divisions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9" name="Google Shape;229;p3"/>
          <p:cNvSpPr txBox="1"/>
          <p:nvPr>
            <p:ph idx="1" type="body"/>
          </p:nvPr>
        </p:nvSpPr>
        <p:spPr>
          <a:xfrm>
            <a:off x="561100" y="2304900"/>
            <a:ext cx="69423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16" u="sng"/>
              <a:t>DevSync</a:t>
            </a:r>
            <a:endParaRPr b="1" sz="2816" u="sng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/>
          </a:p>
          <a:p>
            <a:pPr indent="-357822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Enable </a:t>
            </a:r>
            <a:r>
              <a:rPr b="1" lang="en-US" sz="2200"/>
              <a:t>hot reloading </a:t>
            </a:r>
            <a:r>
              <a:rPr lang="en-US" sz="2200"/>
              <a:t>of graphics viewport</a:t>
            </a:r>
            <a:endParaRPr sz="2200"/>
          </a:p>
          <a:p>
            <a:pPr indent="-35782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Seamless development experience for remote graphics developers</a:t>
            </a:r>
            <a:endParaRPr sz="2200"/>
          </a:p>
          <a:p>
            <a:pPr indent="-35782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Integration of development tools and frameworks for live code updates</a:t>
            </a:r>
            <a:endParaRPr sz="2200"/>
          </a:p>
          <a:p>
            <a:pPr indent="-35782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Implementation of </a:t>
            </a:r>
            <a:r>
              <a:rPr b="1" lang="en-US" sz="2200"/>
              <a:t>hot module replacement </a:t>
            </a:r>
            <a:r>
              <a:rPr lang="en-US" sz="2200"/>
              <a:t>for improved efficiency</a:t>
            </a:r>
            <a:endParaRPr sz="2200"/>
          </a:p>
          <a:p>
            <a:pPr indent="-35782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Facilitating remote collaboration on graphics payloads</a:t>
            </a:r>
            <a:endParaRPr sz="2200"/>
          </a:p>
          <a:p>
            <a:pPr indent="0" lvl="1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3"/>
          <p:cNvSpPr txBox="1"/>
          <p:nvPr>
            <p:ph idx="12" type="sldNum"/>
          </p:nvPr>
        </p:nvSpPr>
        <p:spPr>
          <a:xfrm>
            <a:off x="10206318" y="6356350"/>
            <a:ext cx="16046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1" name="Google Shape;231;p3"/>
          <p:cNvGrpSpPr/>
          <p:nvPr/>
        </p:nvGrpSpPr>
        <p:grpSpPr>
          <a:xfrm>
            <a:off x="7772350" y="3093100"/>
            <a:ext cx="3331950" cy="2386500"/>
            <a:chOff x="7817150" y="3197700"/>
            <a:chExt cx="3331950" cy="2386500"/>
          </a:xfrm>
        </p:grpSpPr>
        <p:sp>
          <p:nvSpPr>
            <p:cNvPr id="232" name="Google Shape;232;p3"/>
            <p:cNvSpPr/>
            <p:nvPr/>
          </p:nvSpPr>
          <p:spPr>
            <a:xfrm rot="5400000">
              <a:off x="8289950" y="2725050"/>
              <a:ext cx="2386500" cy="3331800"/>
            </a:xfrm>
            <a:prstGeom prst="round1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7150" y="3197700"/>
              <a:ext cx="2674550" cy="21715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18cd19839_0_25"/>
          <p:cNvSpPr txBox="1"/>
          <p:nvPr>
            <p:ph idx="1" type="subTitle"/>
          </p:nvPr>
        </p:nvSpPr>
        <p:spPr>
          <a:xfrm>
            <a:off x="273125" y="155925"/>
            <a:ext cx="7142400" cy="609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sng">
                <a:solidFill>
                  <a:schemeClr val="accent4"/>
                </a:solidFill>
              </a:rPr>
              <a:t>COMPILER INFRASTRUCTURE</a:t>
            </a:r>
            <a:endParaRPr b="1" sz="2600" u="sng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 u="sng">
              <a:solidFill>
                <a:schemeClr val="accent4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lang="en-US" sz="2100">
                <a:solidFill>
                  <a:schemeClr val="accent4"/>
                </a:solidFill>
              </a:rPr>
              <a:t>Explored linking libraries in large-scale projects using different build systems.</a:t>
            </a:r>
            <a:endParaRPr sz="2100">
              <a:solidFill>
                <a:schemeClr val="accent4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lang="en-US" sz="2100">
                <a:solidFill>
                  <a:schemeClr val="accent4"/>
                </a:solidFill>
              </a:rPr>
              <a:t>C++ compilation process deepdive</a:t>
            </a:r>
            <a:endParaRPr sz="2100">
              <a:solidFill>
                <a:schemeClr val="accent4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lang="en-US" sz="2100">
                <a:solidFill>
                  <a:schemeClr val="accent4"/>
                </a:solidFill>
              </a:rPr>
              <a:t>Read about task-based and artifact-based </a:t>
            </a:r>
            <a:r>
              <a:rPr b="1" lang="en-US" sz="2100">
                <a:solidFill>
                  <a:schemeClr val="accent4"/>
                </a:solidFill>
              </a:rPr>
              <a:t>Build Systems.</a:t>
            </a:r>
            <a:endParaRPr b="1" sz="2100">
              <a:solidFill>
                <a:schemeClr val="accent4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lang="en-US" sz="2100">
                <a:solidFill>
                  <a:schemeClr val="accent4"/>
                </a:solidFill>
              </a:rPr>
              <a:t>Chosen approach: </a:t>
            </a:r>
            <a:r>
              <a:rPr b="1" lang="en-US" sz="2100">
                <a:solidFill>
                  <a:schemeClr val="accent4"/>
                </a:solidFill>
              </a:rPr>
              <a:t>CMake</a:t>
            </a:r>
            <a:r>
              <a:rPr lang="en-US" sz="2100">
                <a:solidFill>
                  <a:schemeClr val="accent4"/>
                </a:solidFill>
              </a:rPr>
              <a:t> for managing the C++ project and </a:t>
            </a:r>
            <a:r>
              <a:rPr b="1" lang="en-US" sz="2100">
                <a:solidFill>
                  <a:schemeClr val="accent4"/>
                </a:solidFill>
              </a:rPr>
              <a:t>Bazel</a:t>
            </a:r>
            <a:r>
              <a:rPr lang="en-US" sz="2100">
                <a:solidFill>
                  <a:schemeClr val="accent4"/>
                </a:solidFill>
              </a:rPr>
              <a:t> for </a:t>
            </a:r>
            <a:r>
              <a:rPr b="1" lang="en-US" sz="2100">
                <a:solidFill>
                  <a:schemeClr val="accent4"/>
                </a:solidFill>
              </a:rPr>
              <a:t>remote caching</a:t>
            </a:r>
            <a:r>
              <a:rPr lang="en-US" sz="2100">
                <a:solidFill>
                  <a:schemeClr val="accent4"/>
                </a:solidFill>
              </a:rPr>
              <a:t> as the project scales in future.</a:t>
            </a:r>
            <a:endParaRPr sz="2100">
              <a:solidFill>
                <a:schemeClr val="accent4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lang="en-US" sz="2100">
                <a:solidFill>
                  <a:schemeClr val="accent4"/>
                </a:solidFill>
              </a:rPr>
              <a:t>Gained insight into linking libraries with </a:t>
            </a:r>
            <a:r>
              <a:rPr b="1" lang="en-US" sz="2100">
                <a:solidFill>
                  <a:schemeClr val="accent4"/>
                </a:solidFill>
              </a:rPr>
              <a:t>CMakeLists</a:t>
            </a:r>
            <a:r>
              <a:rPr lang="en-US" sz="2100">
                <a:solidFill>
                  <a:schemeClr val="accent4"/>
                </a:solidFill>
              </a:rPr>
              <a:t> and integrating package managers like </a:t>
            </a:r>
            <a:r>
              <a:rPr b="1" lang="en-US" sz="2100">
                <a:solidFill>
                  <a:schemeClr val="accent4"/>
                </a:solidFill>
              </a:rPr>
              <a:t>vcpkg</a:t>
            </a:r>
            <a:r>
              <a:rPr lang="en-US" sz="2100">
                <a:solidFill>
                  <a:schemeClr val="accent4"/>
                </a:solidFill>
              </a:rPr>
              <a:t> as </a:t>
            </a:r>
            <a:r>
              <a:rPr b="1" lang="en-US" sz="2100">
                <a:solidFill>
                  <a:schemeClr val="accent4"/>
                </a:solidFill>
              </a:rPr>
              <a:t>git</a:t>
            </a:r>
            <a:r>
              <a:rPr lang="en-US" sz="2100">
                <a:solidFill>
                  <a:schemeClr val="accent4"/>
                </a:solidFill>
              </a:rPr>
              <a:t> </a:t>
            </a:r>
            <a:r>
              <a:rPr b="1" lang="en-US" sz="2100">
                <a:solidFill>
                  <a:schemeClr val="accent4"/>
                </a:solidFill>
              </a:rPr>
              <a:t>submodules</a:t>
            </a:r>
            <a:r>
              <a:rPr lang="en-US" sz="2100">
                <a:solidFill>
                  <a:schemeClr val="accent4"/>
                </a:solidFill>
              </a:rPr>
              <a:t>.</a:t>
            </a:r>
            <a:endParaRPr sz="2300">
              <a:solidFill>
                <a:schemeClr val="accent4"/>
              </a:solidFill>
            </a:endParaRPr>
          </a:p>
          <a:p>
            <a:pPr indent="0" lvl="1" marL="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"/>
          <p:cNvSpPr txBox="1"/>
          <p:nvPr/>
        </p:nvSpPr>
        <p:spPr>
          <a:xfrm>
            <a:off x="439900" y="381000"/>
            <a:ext cx="6187200" cy="6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lang="en-US" sz="3200" u="sng">
                <a:solidFill>
                  <a:schemeClr val="lt1"/>
                </a:solidFill>
              </a:rPr>
              <a:t>eb</a:t>
            </a:r>
            <a:r>
              <a:rPr b="1" i="0" lang="en-US" sz="32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RTC</a:t>
            </a:r>
            <a:endParaRPr b="1" i="0" sz="32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 u="sng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The WebRTC team had to figure out how to stream the graphics rendered to the web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They also had to make sure that the stream would support a variety of the most popular browsers that the current consumers use like Google Chrome, Mozilla Firefox, etc.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To ensure secure and efficient streaming of the graphics data</a:t>
            </a:r>
            <a:endParaRPr sz="2000">
              <a:solidFill>
                <a:schemeClr val="lt1"/>
              </a:solidFill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"/>
          <p:cNvSpPr/>
          <p:nvPr/>
        </p:nvSpPr>
        <p:spPr>
          <a:xfrm rot="5400000">
            <a:off x="2133125" y="3558850"/>
            <a:ext cx="1842900" cy="4071300"/>
          </a:xfrm>
          <a:prstGeom prst="round1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925" y="4673050"/>
            <a:ext cx="2929468" cy="18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18cd19839_2_1"/>
          <p:cNvSpPr txBox="1"/>
          <p:nvPr>
            <p:ph type="title"/>
          </p:nvPr>
        </p:nvSpPr>
        <p:spPr>
          <a:xfrm>
            <a:off x="1015948" y="65875"/>
            <a:ext cx="78234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WebGPU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3" name="Google Shape;253;g2318cd19839_2_1"/>
          <p:cNvSpPr txBox="1"/>
          <p:nvPr>
            <p:ph idx="1" type="body"/>
          </p:nvPr>
        </p:nvSpPr>
        <p:spPr>
          <a:xfrm>
            <a:off x="293700" y="1784225"/>
            <a:ext cx="7774500" cy="50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b="1" lang="en-US" sz="2300">
                <a:solidFill>
                  <a:schemeClr val="accent4"/>
                </a:solidFill>
              </a:rPr>
              <a:t>Graphics Programming Fundamentals: </a:t>
            </a:r>
            <a:r>
              <a:rPr lang="en-US" sz="2300">
                <a:solidFill>
                  <a:schemeClr val="accent4"/>
                </a:solidFill>
              </a:rPr>
              <a:t>Covers vertex buffers, vertex shaders, and fragment shaders.</a:t>
            </a:r>
            <a:endParaRPr sz="2300">
              <a:solidFill>
                <a:schemeClr val="accent4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b="1" lang="en-US" sz="2300">
                <a:solidFill>
                  <a:schemeClr val="accent4"/>
                </a:solidFill>
              </a:rPr>
              <a:t>Rendering Pipeline</a:t>
            </a:r>
            <a:r>
              <a:rPr lang="en-US" sz="2300">
                <a:solidFill>
                  <a:schemeClr val="accent4"/>
                </a:solidFill>
              </a:rPr>
              <a:t>: Vertex Fetch,Vertex Shading,    Rasterization, Blending</a:t>
            </a:r>
            <a:endParaRPr sz="2300">
              <a:solidFill>
                <a:schemeClr val="accent4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b="1" lang="en-US" sz="2300">
                <a:solidFill>
                  <a:schemeClr val="accent4"/>
                </a:solidFill>
              </a:rPr>
              <a:t>Shading Languages: </a:t>
            </a:r>
            <a:r>
              <a:rPr lang="en-US" sz="2300">
                <a:solidFill>
                  <a:schemeClr val="accent4"/>
                </a:solidFill>
              </a:rPr>
              <a:t>Introduces </a:t>
            </a:r>
            <a:r>
              <a:rPr b="1" lang="en-US" sz="2300">
                <a:solidFill>
                  <a:schemeClr val="accent4"/>
                </a:solidFill>
              </a:rPr>
              <a:t>WGSL</a:t>
            </a:r>
            <a:r>
              <a:rPr lang="en-US" sz="2300">
                <a:solidFill>
                  <a:schemeClr val="accent4"/>
                </a:solidFill>
              </a:rPr>
              <a:t> and supports GLSL and SPIR-V.</a:t>
            </a:r>
            <a:endParaRPr sz="2300">
              <a:solidFill>
                <a:schemeClr val="accent4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b="1" lang="en-US" sz="2300">
                <a:solidFill>
                  <a:schemeClr val="accent4"/>
                </a:solidFill>
              </a:rPr>
              <a:t>WebGPU: </a:t>
            </a:r>
            <a:r>
              <a:rPr lang="en-US" sz="2300">
                <a:solidFill>
                  <a:schemeClr val="accent4"/>
                </a:solidFill>
              </a:rPr>
              <a:t>Cutting-edge low-level graphics API succeeding WebGL, ensuring platform agnosticism.</a:t>
            </a:r>
            <a:endParaRPr sz="2300">
              <a:solidFill>
                <a:schemeClr val="accent4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●"/>
            </a:pPr>
            <a:r>
              <a:rPr b="1" lang="en-US" sz="2300">
                <a:solidFill>
                  <a:schemeClr val="accent4"/>
                </a:solidFill>
              </a:rPr>
              <a:t>Core Engine Features: </a:t>
            </a:r>
            <a:r>
              <a:rPr lang="en-US" sz="2300">
                <a:solidFill>
                  <a:schemeClr val="accent4"/>
                </a:solidFill>
              </a:rPr>
              <a:t>glTF(gl Transmission Format) loader and covers </a:t>
            </a:r>
            <a:r>
              <a:rPr b="1" lang="en-US" sz="2300">
                <a:solidFill>
                  <a:schemeClr val="accent4"/>
                </a:solidFill>
              </a:rPr>
              <a:t>pipeline layout</a:t>
            </a:r>
            <a:r>
              <a:rPr lang="en-US" sz="2300">
                <a:solidFill>
                  <a:schemeClr val="accent4"/>
                </a:solidFill>
              </a:rPr>
              <a:t>, </a:t>
            </a:r>
            <a:r>
              <a:rPr b="1" lang="en-US" sz="2300">
                <a:solidFill>
                  <a:schemeClr val="accent4"/>
                </a:solidFill>
              </a:rPr>
              <a:t>render architecture</a:t>
            </a:r>
            <a:r>
              <a:rPr lang="en-US" sz="2300">
                <a:solidFill>
                  <a:schemeClr val="accent4"/>
                </a:solidFill>
              </a:rPr>
              <a:t>, </a:t>
            </a:r>
            <a:r>
              <a:rPr b="1" lang="en-US" sz="2300">
                <a:solidFill>
                  <a:schemeClr val="accent4"/>
                </a:solidFill>
              </a:rPr>
              <a:t>swap chains</a:t>
            </a:r>
            <a:r>
              <a:rPr lang="en-US" sz="2300">
                <a:solidFill>
                  <a:schemeClr val="accent4"/>
                </a:solidFill>
              </a:rPr>
              <a:t>, and </a:t>
            </a:r>
            <a:r>
              <a:rPr b="1" lang="en-US" sz="2300">
                <a:solidFill>
                  <a:schemeClr val="accent4"/>
                </a:solidFill>
              </a:rPr>
              <a:t>texture views</a:t>
            </a:r>
            <a:r>
              <a:rPr lang="en-US" sz="2300">
                <a:solidFill>
                  <a:schemeClr val="accent4"/>
                </a:solidFill>
              </a:rPr>
              <a:t>.</a:t>
            </a:r>
            <a:endParaRPr sz="23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4" name="Google Shape;254;g2318cd19839_2_1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g2318cd19839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00" y="658715"/>
            <a:ext cx="3176025" cy="466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18cd19839_2_18"/>
          <p:cNvSpPr txBox="1"/>
          <p:nvPr>
            <p:ph idx="1" type="body"/>
          </p:nvPr>
        </p:nvSpPr>
        <p:spPr>
          <a:xfrm>
            <a:off x="1167500" y="381000"/>
            <a:ext cx="7532100" cy="42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●"/>
            </a:pPr>
            <a:r>
              <a:rPr b="1" lang="en-US" sz="2200">
                <a:solidFill>
                  <a:schemeClr val="accent4"/>
                </a:solidFill>
              </a:rPr>
              <a:t>WebGPU Backends: </a:t>
            </a:r>
            <a:r>
              <a:rPr lang="en-US" sz="2200">
                <a:solidFill>
                  <a:schemeClr val="accent4"/>
                </a:solidFill>
              </a:rPr>
              <a:t>Backend implementations by Chromium (Dawn (C++)) and Mozilla (WGPU-Native(Rust)).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318cd19839_2_18"/>
          <p:cNvSpPr txBox="1"/>
          <p:nvPr>
            <p:ph idx="12" type="sldNum"/>
          </p:nvPr>
        </p:nvSpPr>
        <p:spPr>
          <a:xfrm>
            <a:off x="10153276" y="6356350"/>
            <a:ext cx="1657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accent3"/>
                </a:solidFill>
              </a:rPr>
              <a:t>‹#›</a:t>
            </a:fld>
            <a:endParaRPr>
              <a:solidFill>
                <a:schemeClr val="accent3"/>
              </a:solidFill>
            </a:endParaRPr>
          </a:p>
        </p:txBody>
      </p:sp>
      <p:pic>
        <p:nvPicPr>
          <p:cNvPr id="263" name="Google Shape;263;g2318cd19839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930" y="2114700"/>
            <a:ext cx="3715549" cy="371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318cd19839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425" y="2294005"/>
            <a:ext cx="3918050" cy="382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318cd19839_2_18"/>
          <p:cNvSpPr txBox="1"/>
          <p:nvPr/>
        </p:nvSpPr>
        <p:spPr>
          <a:xfrm>
            <a:off x="9541375" y="3237100"/>
            <a:ext cx="58200" cy="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318cd19839_2_18"/>
          <p:cNvSpPr txBox="1"/>
          <p:nvPr/>
        </p:nvSpPr>
        <p:spPr>
          <a:xfrm>
            <a:off x="2452550" y="5598375"/>
            <a:ext cx="23223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(Chromium)</a:t>
            </a:r>
            <a:endParaRPr b="1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2023-07-06T08:24:55Z</dcterms:created>
  <dc:creator>pathik shah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